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61" r:id="rId5"/>
    <p:sldId id="259" r:id="rId6"/>
    <p:sldId id="260" r:id="rId7"/>
    <p:sldId id="268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90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7C951-3B1F-462E-87F3-167E121844CD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1A730-707C-421D-A652-16DA2F68BA30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1924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090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8627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3758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708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0382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917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311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240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12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9120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707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9EF5-A90D-4AF7-96F8-E1CEFECFC9E2}" type="datetimeFigureOut">
              <a:rPr lang="nl-NL" smtClean="0"/>
              <a:t>28-9-2018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09600-182B-4856-BC01-8E46759333D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588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voedingswaardetabel.nl/voedingswaarde/?q=kaas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19535" y="2235200"/>
            <a:ext cx="9144000" cy="2387600"/>
          </a:xfrm>
        </p:spPr>
        <p:txBody>
          <a:bodyPr/>
          <a:lstStyle/>
          <a:p>
            <a:r>
              <a:rPr lang="nl-NL" dirty="0" smtClean="0"/>
              <a:t>Melk en melkproducten 2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5007757"/>
            <a:ext cx="9144000" cy="1655762"/>
          </a:xfrm>
        </p:spPr>
        <p:txBody>
          <a:bodyPr/>
          <a:lstStyle/>
          <a:p>
            <a:r>
              <a:rPr lang="nl-NL" dirty="0" smtClean="0"/>
              <a:t>De kaasfabriek, boter, yoghurt, yoghurt, karnemelk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830" y="-5348571"/>
            <a:ext cx="13166357" cy="877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7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26" y="219983"/>
            <a:ext cx="10050374" cy="1971675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219165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b="1" dirty="0" smtClean="0"/>
              <a:t>Persen</a:t>
            </a:r>
          </a:p>
          <a:p>
            <a:pPr>
              <a:buFontTx/>
              <a:buChar char="-"/>
            </a:pPr>
            <a:r>
              <a:rPr lang="nl-NL" dirty="0" smtClean="0"/>
              <a:t>Verschil in hardheid kazen</a:t>
            </a:r>
          </a:p>
          <a:p>
            <a:pPr>
              <a:buFontTx/>
              <a:buChar char="-"/>
            </a:pPr>
            <a:r>
              <a:rPr lang="nl-NL" dirty="0" smtClean="0"/>
              <a:t>Harde kazen, harder persen</a:t>
            </a:r>
          </a:p>
          <a:p>
            <a:pPr marL="0" indent="0">
              <a:buNone/>
            </a:pPr>
            <a:r>
              <a:rPr lang="nl-NL" dirty="0" smtClean="0"/>
              <a:t>Rustperiode 6-10 uur, regelmatig keren</a:t>
            </a:r>
            <a:br>
              <a:rPr lang="nl-NL" dirty="0" smtClean="0"/>
            </a:br>
            <a:endParaRPr lang="nl-NL" dirty="0" smtClean="0"/>
          </a:p>
          <a:p>
            <a:pPr marL="0" indent="0">
              <a:buNone/>
            </a:pPr>
            <a:r>
              <a:rPr lang="nl-NL" b="1" dirty="0" smtClean="0"/>
              <a:t>Pekelen: </a:t>
            </a:r>
            <a:r>
              <a:rPr lang="nl-NL" dirty="0" smtClean="0"/>
              <a:t>het zouten van de kaas</a:t>
            </a:r>
          </a:p>
          <a:p>
            <a:pPr>
              <a:buFontTx/>
              <a:buChar char="-"/>
            </a:pPr>
            <a:r>
              <a:rPr lang="nl-NL" dirty="0" smtClean="0"/>
              <a:t>Zoutpercentage 17 – 20%</a:t>
            </a:r>
          </a:p>
          <a:p>
            <a:pPr>
              <a:buFontTx/>
              <a:buChar char="-"/>
            </a:pPr>
            <a:r>
              <a:rPr lang="nl-NL" dirty="0" smtClean="0"/>
              <a:t>Duur 1 tot 5 dagen</a:t>
            </a:r>
          </a:p>
          <a:p>
            <a:pPr>
              <a:buFontTx/>
              <a:buChar char="-"/>
            </a:pPr>
            <a:r>
              <a:rPr lang="nl-NL" dirty="0" smtClean="0"/>
              <a:t>Houdbaarheid bevorderen</a:t>
            </a:r>
          </a:p>
          <a:p>
            <a:pPr>
              <a:buFontTx/>
              <a:buChar char="-"/>
            </a:pPr>
            <a:r>
              <a:rPr lang="nl-NL" dirty="0" smtClean="0"/>
              <a:t>Vorm door korstvorming</a:t>
            </a:r>
          </a:p>
        </p:txBody>
      </p:sp>
    </p:spTree>
    <p:extLst>
      <p:ext uri="{BB962C8B-B14F-4D97-AF65-F5344CB8AC3E}">
        <p14:creationId xmlns:p14="http://schemas.microsoft.com/office/powerpoint/2010/main" val="1718044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34" y="365125"/>
            <a:ext cx="8900931" cy="172531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Rijpen</a:t>
            </a:r>
          </a:p>
          <a:p>
            <a:pPr>
              <a:buFontTx/>
              <a:buChar char="-"/>
            </a:pPr>
            <a:r>
              <a:rPr lang="nl-NL" dirty="0" smtClean="0"/>
              <a:t>In geconditioneerde ruimte</a:t>
            </a:r>
          </a:p>
          <a:p>
            <a:pPr lvl="1">
              <a:buFontTx/>
              <a:buChar char="-"/>
            </a:pPr>
            <a:r>
              <a:rPr lang="nl-NL" dirty="0" smtClean="0"/>
              <a:t>12 -15 graden C</a:t>
            </a:r>
          </a:p>
          <a:p>
            <a:pPr lvl="1">
              <a:buFontTx/>
              <a:buChar char="-"/>
            </a:pPr>
            <a:r>
              <a:rPr lang="nl-NL" dirty="0" smtClean="0"/>
              <a:t>Vochtigheid 85-90%</a:t>
            </a:r>
          </a:p>
          <a:p>
            <a:pPr>
              <a:buFontTx/>
              <a:buChar char="-"/>
            </a:pPr>
            <a:r>
              <a:rPr lang="nl-NL" dirty="0" smtClean="0"/>
              <a:t>Kazen worden geregelmatig gekeerd</a:t>
            </a:r>
          </a:p>
          <a:p>
            <a:pPr>
              <a:buFontTx/>
              <a:buChar char="-"/>
            </a:pPr>
            <a:r>
              <a:rPr lang="nl-NL" dirty="0" smtClean="0"/>
              <a:t>Kunststof laag voor de korst</a:t>
            </a:r>
          </a:p>
          <a:p>
            <a:pPr lvl="1">
              <a:buFontTx/>
              <a:buChar char="-"/>
            </a:pPr>
            <a:r>
              <a:rPr lang="nl-NL" dirty="0" smtClean="0"/>
              <a:t>Kaas moet kunnen ademen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05711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80571" y="856343"/>
            <a:ext cx="5515429" cy="5320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 smtClean="0"/>
              <a:t>De plankleeftijd van Nederlandse harde kaassoorten</a:t>
            </a:r>
          </a:p>
          <a:p>
            <a:endParaRPr lang="nl-NL" dirty="0"/>
          </a:p>
          <a:p>
            <a:r>
              <a:rPr lang="nl-NL" dirty="0" smtClean="0"/>
              <a:t>Jonge kaas -	4 weken</a:t>
            </a:r>
          </a:p>
          <a:p>
            <a:r>
              <a:rPr lang="nl-NL" dirty="0" smtClean="0"/>
              <a:t>Jonge kaas		8 weken</a:t>
            </a:r>
          </a:p>
          <a:p>
            <a:r>
              <a:rPr lang="nl-NL" dirty="0" smtClean="0"/>
              <a:t>Belegen kaas	4 maanden</a:t>
            </a:r>
          </a:p>
          <a:p>
            <a:r>
              <a:rPr lang="nl-NL" dirty="0" smtClean="0"/>
              <a:t>Extra belegen	7 maanden</a:t>
            </a:r>
          </a:p>
          <a:p>
            <a:r>
              <a:rPr lang="nl-NL" dirty="0" smtClean="0"/>
              <a:t>Oude kaas		10 maanden</a:t>
            </a:r>
          </a:p>
          <a:p>
            <a:r>
              <a:rPr lang="nl-NL" dirty="0" smtClean="0"/>
              <a:t>Overjarige kaas	12-24 maanden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-1236272"/>
            <a:ext cx="13168501" cy="87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Vragen maken</a:t>
            </a:r>
          </a:p>
          <a:p>
            <a:r>
              <a:rPr lang="nl-NL" dirty="0" smtClean="0"/>
              <a:t>Volgende week nabespreken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631139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Vorige les</a:t>
            </a:r>
          </a:p>
          <a:p>
            <a:r>
              <a:rPr lang="nl-NL" dirty="0" smtClean="0"/>
              <a:t>succescriteria</a:t>
            </a:r>
          </a:p>
          <a:p>
            <a:r>
              <a:rPr lang="nl-NL" dirty="0" smtClean="0"/>
              <a:t>De kaasfabriek</a:t>
            </a:r>
          </a:p>
          <a:p>
            <a:r>
              <a:rPr lang="nl-NL" dirty="0" smtClean="0"/>
              <a:t>Opdrachten maken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29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Vorige les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-1671637"/>
            <a:ext cx="6096000" cy="91440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700088" y="1690688"/>
            <a:ext cx="4786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2400" dirty="0" smtClean="0"/>
              <a:t>De melkfabriek</a:t>
            </a:r>
          </a:p>
          <a:p>
            <a:pPr marL="742950" lvl="1" indent="-285750">
              <a:buFontTx/>
              <a:buChar char="-"/>
            </a:pPr>
            <a:r>
              <a:rPr lang="nl-NL" sz="2400" dirty="0" smtClean="0"/>
              <a:t>Het proces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4859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Oefen vragen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Wat is de lactatie periode van een koe?</a:t>
            </a:r>
          </a:p>
          <a:p>
            <a:r>
              <a:rPr lang="nl-NL" dirty="0" smtClean="0"/>
              <a:t>Wat betekent ‘Het laten schieten van melk?’</a:t>
            </a:r>
          </a:p>
          <a:p>
            <a:r>
              <a:rPr lang="nl-NL" dirty="0" smtClean="0"/>
              <a:t>Welke vitamines zitten er in melk?</a:t>
            </a:r>
          </a:p>
          <a:p>
            <a:r>
              <a:rPr lang="nl-NL" dirty="0" smtClean="0"/>
              <a:t>Welke mineralen zitten er in melk?</a:t>
            </a:r>
          </a:p>
          <a:p>
            <a:r>
              <a:rPr lang="nl-NL" dirty="0" smtClean="0"/>
              <a:t>Zit er voornamelijk verzadigde of onverzadigde vetten in melk?</a:t>
            </a:r>
          </a:p>
          <a:p>
            <a:r>
              <a:rPr lang="nl-NL" dirty="0" smtClean="0"/>
              <a:t>Wat is een lactose-intolerantie?</a:t>
            </a:r>
          </a:p>
          <a:p>
            <a:r>
              <a:rPr lang="nl-NL" dirty="0" smtClean="0"/>
              <a:t>Wat gebeurt er bij het homogeniseren van melk?</a:t>
            </a:r>
          </a:p>
          <a:p>
            <a:r>
              <a:rPr lang="nl-NL" dirty="0" smtClean="0"/>
              <a:t>Benoem het verschil tussen </a:t>
            </a:r>
            <a:r>
              <a:rPr lang="nl-NL" dirty="0" err="1" smtClean="0"/>
              <a:t>thermiseren</a:t>
            </a:r>
            <a:r>
              <a:rPr lang="nl-NL" dirty="0" smtClean="0"/>
              <a:t> en pasteuriseren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6503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succescriteria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2400" dirty="0" smtClean="0"/>
              <a:t>1.9  Je legt uit hoe de melkproducten kaas, yoghurt, karnemelk en boter gemaakt worden.</a:t>
            </a:r>
          </a:p>
          <a:p>
            <a:endParaRPr lang="nl-NL" sz="2400" dirty="0"/>
          </a:p>
          <a:p>
            <a:pPr marL="0" indent="0">
              <a:buNone/>
            </a:pPr>
            <a:endParaRPr lang="nl-NL" sz="2400" dirty="0" smtClean="0"/>
          </a:p>
          <a:p>
            <a:endParaRPr lang="nl-NL" sz="2400" dirty="0"/>
          </a:p>
          <a:p>
            <a:r>
              <a:rPr lang="nl-NL" sz="2400" u="sng" dirty="0"/>
              <a:t>Melk en melkproducten; </a:t>
            </a:r>
            <a:r>
              <a:rPr lang="nl-NL" sz="2400" dirty="0"/>
              <a:t>Hoofstuk 12</a:t>
            </a:r>
          </a:p>
          <a:p>
            <a:r>
              <a:rPr lang="nl-NL" sz="2400" dirty="0"/>
              <a:t>1.7    blz. 205 (De melkfabriek) t/m 210</a:t>
            </a:r>
          </a:p>
          <a:p>
            <a:r>
              <a:rPr lang="nl-NL" sz="2400" dirty="0"/>
              <a:t>1.8    blz. 198 (De samenstelling van melk) t/m  200 </a:t>
            </a:r>
          </a:p>
          <a:p>
            <a:r>
              <a:rPr lang="nl-NL" sz="2400" dirty="0"/>
              <a:t>1.9   blz. 210 t/m 224</a:t>
            </a: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32089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3401" y="132891"/>
            <a:ext cx="9405198" cy="672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94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Voedingsstoffen kaas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>
                <a:hlinkClick r:id="rId2"/>
              </a:rPr>
              <a:t>https://www.voedingswaardetabel.nl/voedingswaarde/?q=kaas</a:t>
            </a:r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865605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099" y="140861"/>
            <a:ext cx="9053345" cy="177409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1451429" y="2136339"/>
            <a:ext cx="76925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 smtClean="0"/>
              <a:t>Stremmen</a:t>
            </a:r>
            <a:r>
              <a:rPr lang="nl-NL" sz="2400" dirty="0" smtClean="0"/>
              <a:t/>
            </a:r>
            <a:br>
              <a:rPr lang="nl-NL" sz="2400" dirty="0" smtClean="0"/>
            </a:br>
            <a:r>
              <a:rPr lang="nl-NL" sz="2400" dirty="0" smtClean="0"/>
              <a:t>Vaste bestanddelen (eiwitten en vetten) worden gescheiden van de vloeibare bestanddelen.</a:t>
            </a:r>
            <a:br>
              <a:rPr lang="nl-NL" sz="2400" dirty="0" smtClean="0"/>
            </a:br>
            <a:endParaRPr lang="nl-NL" sz="2400" dirty="0" smtClean="0"/>
          </a:p>
          <a:p>
            <a:pPr>
              <a:buFontTx/>
              <a:buChar char="-"/>
            </a:pPr>
            <a:r>
              <a:rPr lang="nl-NL" sz="2400" dirty="0" smtClean="0"/>
              <a:t>Zuursel: melkzuurbacteriën zetten melksuiker om in melkzuur. Eiwitten klonteren samen</a:t>
            </a:r>
            <a:br>
              <a:rPr lang="nl-NL" sz="2400" dirty="0" smtClean="0"/>
            </a:br>
            <a:endParaRPr lang="nl-NL" sz="2400" dirty="0" smtClean="0"/>
          </a:p>
          <a:p>
            <a:pPr>
              <a:buFontTx/>
              <a:buChar char="-"/>
            </a:pPr>
            <a:r>
              <a:rPr lang="nl-NL" sz="2400" dirty="0" smtClean="0"/>
              <a:t>Stremsel: enzym </a:t>
            </a:r>
            <a:r>
              <a:rPr lang="nl-NL" sz="2400" dirty="0" err="1" smtClean="0"/>
              <a:t>chymosine</a:t>
            </a:r>
            <a:r>
              <a:rPr lang="nl-NL" sz="2400" dirty="0" smtClean="0"/>
              <a:t> breekt caseïne-eiwit af. </a:t>
            </a:r>
            <a:br>
              <a:rPr lang="nl-NL" sz="2400" dirty="0" smtClean="0"/>
            </a:br>
            <a:r>
              <a:rPr lang="nl-NL" sz="2400" dirty="0" smtClean="0"/>
              <a:t>Caseïne-eiwit + calcium -&gt; gel </a:t>
            </a:r>
          </a:p>
          <a:p>
            <a:r>
              <a:rPr lang="nl-NL" sz="2400" dirty="0" smtClean="0"/>
              <a:t>   Zorgt voor insluiten van vaste bestanddelen</a:t>
            </a:r>
            <a:endParaRPr lang="nl-NL" sz="2400" dirty="0" smtClean="0"/>
          </a:p>
        </p:txBody>
      </p:sp>
    </p:spTree>
    <p:extLst>
      <p:ext uri="{BB962C8B-B14F-4D97-AF65-F5344CB8AC3E}">
        <p14:creationId xmlns:p14="http://schemas.microsoft.com/office/powerpoint/2010/main" val="749287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733" y="365125"/>
            <a:ext cx="8370533" cy="153632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6343" y="21304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b="1" dirty="0" smtClean="0"/>
              <a:t>Snijden 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Roeren en snijden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Vochtafscheiding wordt bevorderd</a:t>
            </a:r>
          </a:p>
          <a:p>
            <a:pPr marL="0" indent="0">
              <a:buNone/>
            </a:pPr>
            <a:r>
              <a:rPr lang="nl-NL" b="1" dirty="0" smtClean="0"/>
              <a:t>Scheiden wrongel/wei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Wei wordt afgetapt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Warm water toevoegen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Wrongel krimpt en laat meer vocht los</a:t>
            </a:r>
          </a:p>
          <a:p>
            <a:pPr marL="0" indent="0">
              <a:buNone/>
            </a:pPr>
            <a:r>
              <a:rPr lang="nl-NL" b="1" dirty="0" smtClean="0"/>
              <a:t>Vormen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Wrongel naar 1 kant, andere kant wei weg laten lopen </a:t>
            </a:r>
          </a:p>
          <a:p>
            <a:pPr lvl="1" indent="-342900">
              <a:buFontTx/>
              <a:buChar char="-"/>
            </a:pPr>
            <a:r>
              <a:rPr lang="nl-NL" dirty="0" smtClean="0"/>
              <a:t>In vorm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127514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</TotalTime>
  <Words>219</Words>
  <Application>Microsoft Office PowerPoint</Application>
  <PresentationFormat>Breedbeeld</PresentationFormat>
  <Paragraphs>70</Paragraphs>
  <Slides>13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Kantoorthema</vt:lpstr>
      <vt:lpstr>Melk en melkproducten 2</vt:lpstr>
      <vt:lpstr>Inhoud</vt:lpstr>
      <vt:lpstr>Vorige les</vt:lpstr>
      <vt:lpstr>Oefen vragen </vt:lpstr>
      <vt:lpstr>succescriteria</vt:lpstr>
      <vt:lpstr>PowerPoint-presentatie</vt:lpstr>
      <vt:lpstr>Voedingsstoffen kaas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Melk en melkproducten 2</dc:title>
  <dc:creator>Ilse Theuws</dc:creator>
  <cp:lastModifiedBy>Ilse Theuws</cp:lastModifiedBy>
  <cp:revision>4</cp:revision>
  <dcterms:created xsi:type="dcterms:W3CDTF">2018-09-28T09:12:12Z</dcterms:created>
  <dcterms:modified xsi:type="dcterms:W3CDTF">2018-09-28T09:43:13Z</dcterms:modified>
</cp:coreProperties>
</file>